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58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1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FA46E-AC1F-994A-8DCC-9BBD68CEBAAA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1A49A-C486-0D40-815F-1AC229EE2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630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Tu </a:t>
            </a:r>
            <a:r>
              <a:rPr lang="pl-PL" smtClean="0"/>
              <a:t>nie</a:t>
            </a:r>
            <a:r>
              <a:rPr lang="pl-PL" baseline="0" smtClean="0"/>
              <a:t> zmieniamy nic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1A49A-C486-0D40-815F-1AC229EE2DB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730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Ciemna plansza o co</a:t>
            </a:r>
            <a:r>
              <a:rPr lang="pl-PL" baseline="0" dirty="0" smtClean="0"/>
              <a:t> chodzi?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1A49A-C486-0D40-815F-1AC229EE2DBA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127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217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77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405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98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48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767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552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51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18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86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63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EE99-ABB3-4302-B593-8BEA8BAB8FF9}" type="datetimeFigureOut">
              <a:rPr lang="pl-PL" smtClean="0"/>
              <a:t>2016-09-06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DCB4-E66E-488A-B6CC-B3849B5D0A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959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mX20QCtBvw" TargetMode="Externa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Fonoholizm- przyzwyczajenie, czy uzależnienie?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0" y="2991644"/>
            <a:ext cx="2628900" cy="1743075"/>
          </a:xfrm>
        </p:spPr>
      </p:pic>
    </p:spTree>
    <p:extLst>
      <p:ext uri="{BB962C8B-B14F-4D97-AF65-F5344CB8AC3E}">
        <p14:creationId xmlns:p14="http://schemas.microsoft.com/office/powerpoint/2010/main" val="42221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Zagrożenia dla dzieci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Tablety i telefony są małe, to urządzenia  mobilne. Zapewniają rozrywkę dzieciom, niejednokrotnie urządzenia te dają złudne poczucie  rozwoju dziecka.</a:t>
            </a:r>
          </a:p>
          <a:p>
            <a:endParaRPr lang="pl-PL" dirty="0"/>
          </a:p>
          <a:p>
            <a:r>
              <a:rPr lang="pl-PL" dirty="0"/>
              <a:t> Tablety i smartfony stały się popularne zaledwie kilka lat temu, więc ich wpływ na rozwój dzieci dopiero od niedawna jest przedmiotem refleksji naukowców.</a:t>
            </a:r>
          </a:p>
        </p:txBody>
      </p:sp>
    </p:spTree>
    <p:extLst>
      <p:ext uri="{BB962C8B-B14F-4D97-AF65-F5344CB8AC3E}">
        <p14:creationId xmlns:p14="http://schemas.microsoft.com/office/powerpoint/2010/main" val="154635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robić?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N</a:t>
            </a:r>
            <a:r>
              <a:rPr lang="pl-PL" dirty="0" smtClean="0"/>
              <a:t>ie udostępniać tabletów i telefonów przed drugim roku życia</a:t>
            </a:r>
          </a:p>
          <a:p>
            <a:r>
              <a:rPr lang="pl-PL" dirty="0"/>
              <a:t>N</a:t>
            </a:r>
            <a:r>
              <a:rPr lang="pl-PL" dirty="0" smtClean="0"/>
              <a:t>ie codziennie</a:t>
            </a:r>
          </a:p>
          <a:p>
            <a:r>
              <a:rPr lang="pl-PL" dirty="0" smtClean="0"/>
              <a:t>Korzystanie z urządzeń, tylko pod nadzorem rodzica</a:t>
            </a:r>
          </a:p>
          <a:p>
            <a:r>
              <a:rPr lang="pl-PL" dirty="0" smtClean="0"/>
              <a:t> jednorazowo nie dłużej niż 15 minut</a:t>
            </a:r>
          </a:p>
          <a:p>
            <a:r>
              <a:rPr lang="pl-PL" dirty="0" smtClean="0"/>
              <a:t>Codziennie nie dłużej niż 30 minut</a:t>
            </a:r>
          </a:p>
          <a:p>
            <a:r>
              <a:rPr lang="pl-PL" dirty="0" smtClean="0"/>
              <a:t>Tylko sprawdzone treści dla dzieci</a:t>
            </a:r>
          </a:p>
          <a:p>
            <a:r>
              <a:rPr lang="pl-PL" dirty="0" smtClean="0"/>
              <a:t>Nie przed snem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05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Kampanie społeczne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 Kampania Fundacji </a:t>
            </a:r>
            <a:r>
              <a:rPr lang="pl-PL" b="1" dirty="0"/>
              <a:t>Dzieci Niczyje </a:t>
            </a:r>
            <a:r>
              <a:rPr lang="pl-PL" b="1" dirty="0" smtClean="0"/>
              <a:t> </a:t>
            </a:r>
          </a:p>
          <a:p>
            <a:pPr marL="0" indent="0" algn="ctr">
              <a:buNone/>
            </a:pPr>
            <a:r>
              <a:rPr lang="pl-PL" b="1" dirty="0" smtClean="0"/>
              <a:t>"</a:t>
            </a:r>
            <a:r>
              <a:rPr lang="pl-PL" b="1" dirty="0"/>
              <a:t>Mama, Tata, </a:t>
            </a:r>
            <a:r>
              <a:rPr lang="pl-PL" b="1" dirty="0" smtClean="0"/>
              <a:t>tablet„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www.mamatatatablet.pl</a:t>
            </a:r>
            <a:endParaRPr lang="pl-PL" b="1" dirty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151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YmX20QCtBvw"/>
          <p:cNvPicPr>
            <a:picLocks noGrp="1" noRot="1" noChangeAspect="1"/>
          </p:cNvPicPr>
          <p:nvPr>
            <p:ph idx="1"/>
            <a:quickTimeFile r:link="rId1"/>
          </p:nvPr>
        </p:nvPicPr>
        <p:blipFill>
          <a:blip r:embed="rId4"/>
          <a:stretch>
            <a:fillRect/>
          </a:stretch>
        </p:blipFill>
        <p:spPr>
          <a:xfrm>
            <a:off x="2286000" y="257651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1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Zagrożenia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Trudności w organizacji dnia</a:t>
            </a:r>
          </a:p>
          <a:p>
            <a:r>
              <a:rPr lang="pl-PL" dirty="0" smtClean="0"/>
              <a:t>Pogorszenie relacji interpersonalnych</a:t>
            </a:r>
          </a:p>
          <a:p>
            <a:r>
              <a:rPr lang="pl-PL" dirty="0" smtClean="0"/>
              <a:t>Trudności w budowaniu bezpośrednich relacji</a:t>
            </a:r>
          </a:p>
          <a:p>
            <a:r>
              <a:rPr lang="pl-PL" dirty="0" smtClean="0"/>
              <a:t>Zaniedbywanie lub brak zainteresowań i pasji</a:t>
            </a:r>
          </a:p>
          <a:p>
            <a:r>
              <a:rPr lang="pl-PL" dirty="0" smtClean="0"/>
              <a:t>Ubogie słownictwo, trudności językowe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86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Zagrożenia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 ekstremalnych sytuacjach uzależniony zaniedbuje podstawowe potrzeby fizjologiczne np. </a:t>
            </a:r>
          </a:p>
          <a:p>
            <a:r>
              <a:rPr lang="pl-PL" dirty="0" smtClean="0"/>
              <a:t> Higieny osobistej</a:t>
            </a:r>
          </a:p>
          <a:p>
            <a:r>
              <a:rPr lang="pl-PL" dirty="0" smtClean="0"/>
              <a:t>Odżywiania</a:t>
            </a:r>
          </a:p>
          <a:p>
            <a:r>
              <a:rPr lang="pl-PL" dirty="0" smtClean="0"/>
              <a:t>Snu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23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Zagrożenia (funkcje biologiczne)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2939256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272442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uzależnienia od telefonów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 smtClean="0"/>
              <a:t>Uzależnieni od SMS-ów</a:t>
            </a:r>
          </a:p>
          <a:p>
            <a:pPr marL="0" indent="0">
              <a:buNone/>
            </a:pPr>
            <a:r>
              <a:rPr lang="pl-PL" dirty="0" smtClean="0"/>
              <a:t> - odczuwają przymus nieustannego wysyłania i otrzymywania wiadomości tekstowych</a:t>
            </a:r>
          </a:p>
          <a:p>
            <a:pPr>
              <a:buFontTx/>
              <a:buChar char="-"/>
            </a:pPr>
            <a:r>
              <a:rPr lang="pl-PL" dirty="0" smtClean="0"/>
              <a:t>Nastrój ( w danym dniu) jest uzależniony od ilości otrzymanych i wysłanych wiadomości</a:t>
            </a:r>
          </a:p>
          <a:p>
            <a:pPr>
              <a:buFontTx/>
              <a:buChar char="-"/>
            </a:pPr>
            <a:r>
              <a:rPr lang="pl-PL" dirty="0" smtClean="0"/>
              <a:t>Wysyłają wiadomości do samych siebie lub do osób znajdujących się w tym samym pomieszczeniu </a:t>
            </a:r>
          </a:p>
          <a:p>
            <a:pPr>
              <a:buFontTx/>
              <a:buChar char="-"/>
            </a:pPr>
            <a:r>
              <a:rPr lang="pl-PL" dirty="0" smtClean="0"/>
              <a:t>W trudnych sytuacjach sprawę „ załatwiają” sms-owo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77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Uzależnieni od nowych modeli telefonów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Osoby te nabywają coraz nowsze modele smartfonów</a:t>
            </a:r>
          </a:p>
          <a:p>
            <a:r>
              <a:rPr lang="pl-PL" dirty="0" smtClean="0"/>
              <a:t>Często zaciągają na telefony kredyty</a:t>
            </a:r>
          </a:p>
          <a:p>
            <a:r>
              <a:rPr lang="pl-PL" dirty="0" smtClean="0"/>
              <a:t>Przy zakupie nowego telefonu kierują się przede wszystkim nowymi funkcjami urządzenia.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75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 Ekshibicjoniści komórkowi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Najlepszy telefon -  to najdroższy telefon</a:t>
            </a:r>
          </a:p>
          <a:p>
            <a:r>
              <a:rPr lang="pl-PL" dirty="0" smtClean="0"/>
              <a:t>Przy zakupie telefonu przywiązują dużą wagę do wielkości wyświetlacza, koloru, marki. Wyposażenie itp.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7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83522"/>
            <a:ext cx="4038600" cy="2959318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Jeszcze 20 lat temu telefon był narzędziem służącym tylko do dzwonienia…..</a:t>
            </a:r>
          </a:p>
          <a:p>
            <a:r>
              <a:rPr lang="pl-PL" dirty="0" smtClean="0"/>
              <a:t>Wraz z rozwojem techniki telefon stał się „ niezbędnym  do życia sprzętem”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88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Gracze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Przejawiają nadmierne zainteresowanie grami znajdującymi na telefonie</a:t>
            </a:r>
          </a:p>
          <a:p>
            <a:r>
              <a:rPr lang="pl-PL" dirty="0" smtClean="0"/>
              <a:t>Aparat zastępuje konsolę do gry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35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leczyć?</a:t>
            </a:r>
            <a:br>
              <a:rPr lang="pl-PL" dirty="0" smtClean="0"/>
            </a:br>
            <a:r>
              <a:rPr lang="pl-PL" dirty="0" smtClean="0"/>
              <a:t>Terapia powinna obejmować: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Podobnie </a:t>
            </a:r>
            <a:r>
              <a:rPr lang="pl-PL" dirty="0"/>
              <a:t>jak przy leczeniu innych uzależnień behawioralnych, program terapii przewiduje pogłębioną pracę nad problemami, które stanowią rzeczywistą przyczynę uzależnienia</a:t>
            </a:r>
            <a:r>
              <a:rPr lang="pl-PL" dirty="0" smtClean="0"/>
              <a:t>.</a:t>
            </a:r>
          </a:p>
          <a:p>
            <a:r>
              <a:rPr lang="pl-PL" dirty="0" smtClean="0"/>
              <a:t>Psychoedukację </a:t>
            </a:r>
          </a:p>
          <a:p>
            <a:r>
              <a:rPr lang="pl-PL" dirty="0" smtClean="0"/>
              <a:t>Uświadomienie realnych szkód ( upośledzenie relacji, długi za rachunki telefoniczne lub zaciągane kredyty)</a:t>
            </a:r>
          </a:p>
          <a:p>
            <a:r>
              <a:rPr lang="pl-PL" dirty="0" smtClean="0"/>
              <a:t>Praca nad zmianami nawyków ( wyłącznie telefonu na noc , na kilka godzin w ciągu dnia itp.)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13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 można się uzależnić od telefonu?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 </a:t>
            </a:r>
            <a:r>
              <a:rPr lang="pl-PL" sz="4400" dirty="0" smtClean="0"/>
              <a:t>wiadomo, że </a:t>
            </a:r>
            <a:r>
              <a:rPr lang="pl-PL" sz="4400" dirty="0"/>
              <a:t>t</a:t>
            </a:r>
            <a:r>
              <a:rPr lang="pl-PL" sz="4400" dirty="0" smtClean="0"/>
              <a:t>echnologie </a:t>
            </a:r>
            <a:r>
              <a:rPr lang="pl-PL" sz="4400" dirty="0"/>
              <a:t>komputerowe mogą uzależniać, ponieważ posiadają psychoaktywny charakter, czyli mogą zmieniać nastrój </a:t>
            </a:r>
            <a:r>
              <a:rPr lang="pl-PL" sz="4400" dirty="0" smtClean="0"/>
              <a:t>użytkownika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6377441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Przyjemność……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Na przykład:</a:t>
            </a:r>
          </a:p>
          <a:p>
            <a:pPr marL="0" indent="0">
              <a:buNone/>
            </a:pPr>
            <a:r>
              <a:rPr lang="pl-PL" sz="4000" dirty="0" smtClean="0"/>
              <a:t> oczekując pozytywnego maila, co chwilę sprawdzamy skrzynkę, poszukując kolejnej dawki przyjemności.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16484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Zainteresowanie….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4248472" cy="4104456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Często nasze samopoczucie zależy od zainteresowania znajomych na portalach społecznościowych przy umieszczonych tam postach.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920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Poprawa samopoczucia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Pozytywne oceny postów poprawiają samopoczucie i samoocenę, negatywne wprawiają w zły nastrój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6560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Zdaniem naukowców</a:t>
            </a:r>
            <a:endParaRPr lang="pl-PL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62" y="2858294"/>
            <a:ext cx="2276475" cy="2009775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sz="3600" dirty="0"/>
              <a:t>C</a:t>
            </a:r>
            <a:r>
              <a:rPr lang="pl-PL" sz="3600" dirty="0" smtClean="0"/>
              <a:t>złowiek </a:t>
            </a:r>
            <a:r>
              <a:rPr lang="pl-PL" sz="3600" dirty="0"/>
              <a:t>nie uzależnia się od samego telefonu, a od ciągłego sprawdzania nowych maili, SMS-ów i wiadomości w serwisach społecznościowych.</a:t>
            </a:r>
          </a:p>
        </p:txBody>
      </p:sp>
    </p:spTree>
    <p:extLst>
      <p:ext uri="{BB962C8B-B14F-4D97-AF65-F5344CB8AC3E}">
        <p14:creationId xmlns:p14="http://schemas.microsoft.com/office/powerpoint/2010/main" val="889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Kiedy zaczyna się problem?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3063081"/>
            <a:ext cx="2857500" cy="1600200"/>
          </a:xfrm>
        </p:spPr>
      </p:pic>
    </p:spTree>
    <p:extLst>
      <p:ext uri="{BB962C8B-B14F-4D97-AF65-F5344CB8AC3E}">
        <p14:creationId xmlns:p14="http://schemas.microsoft.com/office/powerpoint/2010/main" val="56824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 40% dzieci do </a:t>
            </a:r>
            <a:r>
              <a:rPr lang="pl-PL" dirty="0"/>
              <a:t>drugiego roku życia </a:t>
            </a:r>
            <a:r>
              <a:rPr lang="pl-PL" dirty="0" smtClean="0"/>
              <a:t> korzysta </a:t>
            </a:r>
            <a:r>
              <a:rPr lang="pl-PL" dirty="0"/>
              <a:t>z tabletów i </a:t>
            </a:r>
            <a:r>
              <a:rPr lang="pl-PL" dirty="0" smtClean="0"/>
              <a:t>smartfonów </a:t>
            </a:r>
            <a:r>
              <a:rPr lang="pl-PL" dirty="0"/>
              <a:t>a 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30 %</a:t>
            </a:r>
            <a:r>
              <a:rPr lang="pl-PL" dirty="0" smtClean="0"/>
              <a:t> </a:t>
            </a:r>
            <a:r>
              <a:rPr lang="pl-PL" dirty="0"/>
              <a:t>dzieci </a:t>
            </a:r>
            <a:r>
              <a:rPr lang="pl-PL" dirty="0" smtClean="0"/>
              <a:t>do 6 roku życia  </a:t>
            </a:r>
            <a:r>
              <a:rPr lang="pl-PL" dirty="0"/>
              <a:t>korzysta z tych urządzeń codziennie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 smtClean="0"/>
          </a:p>
          <a:p>
            <a:pPr marL="0" indent="0" algn="r">
              <a:buNone/>
            </a:pPr>
            <a:endParaRPr lang="pl-PL" dirty="0" smtClean="0"/>
          </a:p>
          <a:p>
            <a:pPr marL="0" indent="0" algn="r">
              <a:buNone/>
            </a:pPr>
            <a:r>
              <a:rPr lang="pl-PL" dirty="0" smtClean="0"/>
              <a:t> </a:t>
            </a:r>
            <a:r>
              <a:rPr lang="pl-PL" sz="1500" dirty="0" smtClean="0"/>
              <a:t> badania </a:t>
            </a:r>
            <a:r>
              <a:rPr lang="pl-PL" sz="1500" dirty="0" err="1" smtClean="0"/>
              <a:t>Millward</a:t>
            </a:r>
            <a:r>
              <a:rPr lang="pl-PL" sz="1500" dirty="0" smtClean="0"/>
              <a:t> Brown S.A., przeprowadzonych na zlecenie Fundacji Dzieci Niczyje (FDN), ponad </a:t>
            </a:r>
            <a:r>
              <a:rPr lang="pl-PL" dirty="0" smtClean="0"/>
              <a:t>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87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505</Words>
  <Application>Microsoft Office PowerPoint</Application>
  <PresentationFormat>Pokaz na ekranie (4:3)</PresentationFormat>
  <Paragraphs>85</Paragraphs>
  <Slides>21</Slides>
  <Notes>2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Fonoholizm- przyzwyczajenie, czy uzależnienie?</vt:lpstr>
      <vt:lpstr>Prezentacja programu PowerPoint</vt:lpstr>
      <vt:lpstr>Czy można się uzależnić od telefonu?</vt:lpstr>
      <vt:lpstr>Przyjemność……</vt:lpstr>
      <vt:lpstr>Zainteresowanie….</vt:lpstr>
      <vt:lpstr>Poprawa samopoczucia</vt:lpstr>
      <vt:lpstr>Zdaniem naukowców</vt:lpstr>
      <vt:lpstr>Kiedy zaczyna się problem?</vt:lpstr>
      <vt:lpstr>badania</vt:lpstr>
      <vt:lpstr>Zagrożenia dla dzieci</vt:lpstr>
      <vt:lpstr>Co robić?</vt:lpstr>
      <vt:lpstr>Kampanie społeczne </vt:lpstr>
      <vt:lpstr>Prezentacja programu PowerPoint</vt:lpstr>
      <vt:lpstr>Zagrożenia </vt:lpstr>
      <vt:lpstr>Zagrożenia </vt:lpstr>
      <vt:lpstr>Zagrożenia (funkcje biologiczne)</vt:lpstr>
      <vt:lpstr>Rodzaje uzależnienia od telefonów</vt:lpstr>
      <vt:lpstr>Uzależnieni od nowych modeli telefonów</vt:lpstr>
      <vt:lpstr> Ekshibicjoniści komórkowi</vt:lpstr>
      <vt:lpstr>Gracze </vt:lpstr>
      <vt:lpstr>Jak leczyć? Terapia powinna obejmować: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telefon</dc:title>
  <dc:creator>Sony</dc:creator>
  <cp:lastModifiedBy>Sony</cp:lastModifiedBy>
  <cp:revision>20</cp:revision>
  <dcterms:created xsi:type="dcterms:W3CDTF">2016-03-12T17:41:53Z</dcterms:created>
  <dcterms:modified xsi:type="dcterms:W3CDTF">2016-09-06T14:13:45Z</dcterms:modified>
</cp:coreProperties>
</file>