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62" r:id="rId4"/>
    <p:sldId id="279" r:id="rId5"/>
    <p:sldId id="269" r:id="rId6"/>
    <p:sldId id="276" r:id="rId7"/>
    <p:sldId id="258" r:id="rId8"/>
    <p:sldId id="280" r:id="rId9"/>
    <p:sldId id="281" r:id="rId10"/>
    <p:sldId id="263" r:id="rId11"/>
    <p:sldId id="283" r:id="rId12"/>
    <p:sldId id="264" r:id="rId13"/>
    <p:sldId id="286" r:id="rId14"/>
    <p:sldId id="260" r:id="rId15"/>
    <p:sldId id="261" r:id="rId16"/>
    <p:sldId id="288" r:id="rId17"/>
    <p:sldId id="265" r:id="rId18"/>
    <p:sldId id="278" r:id="rId19"/>
    <p:sldId id="266" r:id="rId20"/>
    <p:sldId id="287" r:id="rId21"/>
    <p:sldId id="285" r:id="rId22"/>
    <p:sldId id="274" r:id="rId23"/>
    <p:sldId id="273" r:id="rId24"/>
    <p:sldId id="271" r:id="rId25"/>
    <p:sldId id="272" r:id="rId26"/>
    <p:sldId id="277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2017-01-04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2017-01-04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2017-01-04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2017-01-04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2017-01-04</a:t>
            </a:fld>
            <a:endParaRPr lang="pl-PL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2017-01-04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2017-01-04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2017-01-04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2017-01-04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2017-01-04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2017-01-04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2017-01-04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mojacukrzyca.pl/" TargetMode="External"/><Relationship Id="rId2" Type="http://schemas.openxmlformats.org/officeDocument/2006/relationships/hyperlink" Target="http://www.diabetica.pl/index.php/dla-nauczycieli-dzieci-starszy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dirty="0"/>
              <a:t>Cukrzyca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Wewnątrzszkolne doskonalenie nauczycieli ZSM-E Rybnik</a:t>
            </a:r>
          </a:p>
          <a:p>
            <a:pPr algn="ctr"/>
            <a:r>
              <a:rPr lang="pl-PL" dirty="0"/>
              <a:t>Styczeń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0650" y="5301208"/>
            <a:ext cx="2688392" cy="12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898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01008"/>
            <a:ext cx="375910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pl-PL" b="1" dirty="0"/>
              <a:t>Samokontrola glikemii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795" y="1196753"/>
            <a:ext cx="8229600" cy="24482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Minimalna liczba oznaczeń na dobę wynosi </a:t>
            </a:r>
            <a:r>
              <a:rPr lang="pl-PL" b="1" dirty="0"/>
              <a:t>4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Do pomiaru poziomu glukozy we krwi służą następujące</a:t>
            </a:r>
          </a:p>
          <a:p>
            <a:pPr marL="0" indent="0">
              <a:buNone/>
            </a:pPr>
            <a:r>
              <a:rPr lang="pl-PL" dirty="0"/>
              <a:t>sprzęty: </a:t>
            </a:r>
            <a:r>
              <a:rPr lang="pl-PL" u="sng" dirty="0" err="1"/>
              <a:t>glukometr</a:t>
            </a:r>
            <a:r>
              <a:rPr lang="pl-PL" u="sng" dirty="0"/>
              <a:t>, nakłuwacz, lancet, paski testowe do</a:t>
            </a:r>
          </a:p>
          <a:p>
            <a:pPr marL="0" indent="0">
              <a:buNone/>
            </a:pPr>
            <a:r>
              <a:rPr lang="pl-PL" u="sng" dirty="0" err="1"/>
              <a:t>glukometru</a:t>
            </a:r>
            <a:r>
              <a:rPr lang="pl-PL" dirty="0"/>
              <a:t>.</a:t>
            </a:r>
          </a:p>
          <a:p>
            <a:pPr marL="0" indent="0" algn="ctr">
              <a:buNone/>
            </a:pPr>
            <a:r>
              <a:rPr lang="pl-PL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Jako bezpieczne stężenie glukozy we krwi określamy poziomy między 70 mg/dl a 180 mg/dl. </a:t>
            </a:r>
          </a:p>
        </p:txBody>
      </p:sp>
    </p:spTree>
    <p:extLst>
      <p:ext uri="{BB962C8B-B14F-4D97-AF65-F5344CB8AC3E}">
        <p14:creationId xmlns:p14="http://schemas.microsoft.com/office/powerpoint/2010/main" xmlns="" val="835600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Kiedy trzeba zrobić dodatkową kontrolę glikemii?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zawsze, kiedy dziecko „dziwnie” wygląda, „dziwnie” się zachowuje lub zgłasza, że czuje się „jakoś dziwnie” albo źle (może to być oznaką niedocukrzenia lub hiperglikemii!),</a:t>
            </a:r>
          </a:p>
          <a:p>
            <a:r>
              <a:rPr lang="pl-PL" dirty="0"/>
              <a:t>po zakończeniu postępowania leczniczego związanego z niedocukrzeniem — aby upewnić się, że nasze postępowanie było skuteczne i stężenie glukozy we krwi odpowiednio podniosło się,</a:t>
            </a:r>
          </a:p>
        </p:txBody>
      </p:sp>
    </p:spTree>
    <p:extLst>
      <p:ext uri="{BB962C8B-B14F-4D97-AF65-F5344CB8AC3E}">
        <p14:creationId xmlns:p14="http://schemas.microsoft.com/office/powerpoint/2010/main" xmlns="" val="3514491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Alarmujące objawy niedocukrzenia (hipoglikemii)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pl-PL" b="1" dirty="0"/>
          </a:p>
          <a:p>
            <a:pPr lvl="0"/>
            <a:r>
              <a:rPr lang="pl-PL" sz="2900" dirty="0"/>
              <a:t>bóle brzucha i głowy</a:t>
            </a:r>
          </a:p>
          <a:p>
            <a:pPr lvl="0"/>
            <a:r>
              <a:rPr lang="pl-PL" sz="2900" dirty="0"/>
              <a:t>uczucie „wilczego głodu”</a:t>
            </a:r>
          </a:p>
          <a:p>
            <a:pPr lvl="0"/>
            <a:r>
              <a:rPr lang="pl-PL" sz="2900" dirty="0"/>
              <a:t>niepokój i kołatanie serca</a:t>
            </a:r>
          </a:p>
          <a:p>
            <a:pPr lvl="0"/>
            <a:r>
              <a:rPr lang="pl-PL" sz="2900" dirty="0"/>
              <a:t>ogólne osłabienie i kłopoty z koncentracją</a:t>
            </a:r>
          </a:p>
          <a:p>
            <a:pPr lvl="0"/>
            <a:r>
              <a:rPr lang="pl-PL" sz="2900" dirty="0"/>
              <a:t>drżenie rąk i nóg</a:t>
            </a:r>
          </a:p>
          <a:p>
            <a:pPr lvl="0"/>
            <a:r>
              <a:rPr lang="pl-PL" sz="2900" dirty="0"/>
              <a:t>zaburzenia widzenia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sz="3200" b="1" dirty="0"/>
              <a:t>Hipoglikemię rozpoznaje się przy obniżeniu stężenia glukozy we krwi poniżej 70 mg/dl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pl-PL" dirty="0"/>
              <a:t>nadmierną potliwość;</a:t>
            </a:r>
          </a:p>
          <a:p>
            <a:r>
              <a:rPr lang="pl-PL" dirty="0"/>
              <a:t>nagłym zblednięciem, nieuzasadnioną agresją lub uporem, </a:t>
            </a:r>
          </a:p>
          <a:p>
            <a:r>
              <a:rPr lang="pl-PL" dirty="0"/>
              <a:t>napady agresji lub wesołkowatości przypominające stan</a:t>
            </a:r>
          </a:p>
          <a:p>
            <a:r>
              <a:rPr lang="pl-PL" dirty="0"/>
              <a:t>upojenia alkoholowego,</a:t>
            </a:r>
          </a:p>
          <a:p>
            <a:r>
              <a:rPr lang="pl-PL" dirty="0"/>
              <a:t>nielogicznymi odpowiedziami na pytania, </a:t>
            </a:r>
          </a:p>
          <a:p>
            <a:r>
              <a:rPr lang="pl-PL" dirty="0"/>
              <a:t>zmianą pisma (uczeń zaczyna nieczytelnie bazgrać), </a:t>
            </a:r>
          </a:p>
          <a:p>
            <a:r>
              <a:rPr lang="pl-PL" dirty="0"/>
              <a:t>utratą przytomności.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01876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61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045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395536" y="1268760"/>
            <a:ext cx="4896544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/>
              <a:t>W lekkim niedocukrzeniu należy:</a:t>
            </a:r>
          </a:p>
          <a:p>
            <a:pPr marL="0" indent="0">
              <a:buNone/>
            </a:pPr>
            <a:r>
              <a:rPr lang="pl-PL" sz="1800" dirty="0"/>
              <a:t>• oznaczyć glikemię na </a:t>
            </a:r>
            <a:r>
              <a:rPr lang="pl-PL" sz="1800" dirty="0" err="1"/>
              <a:t>glukometrze</a:t>
            </a:r>
            <a:r>
              <a:rPr lang="pl-PL" sz="1800" dirty="0"/>
              <a:t> </a:t>
            </a:r>
          </a:p>
          <a:p>
            <a:pPr marL="0" indent="0">
              <a:buNone/>
            </a:pPr>
            <a:r>
              <a:rPr lang="pl-PL" sz="1800" dirty="0"/>
              <a:t>• podać węglowodany proste: </a:t>
            </a:r>
          </a:p>
          <a:p>
            <a:pPr marL="0" indent="0">
              <a:buNone/>
            </a:pPr>
            <a:r>
              <a:rPr lang="pl-PL" sz="1800" b="1" dirty="0">
                <a:solidFill>
                  <a:srgbClr val="FFFF00"/>
                </a:solidFill>
              </a:rPr>
              <a:t>zjeść dwie, trzy tabletki glukozy lub </a:t>
            </a:r>
            <a:endParaRPr lang="pl-PL" sz="1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l-PL" sz="1800" b="1" dirty="0">
                <a:solidFill>
                  <a:srgbClr val="FFFF00"/>
                </a:solidFill>
              </a:rPr>
              <a:t>zjeść dwie kostki cukru lub </a:t>
            </a:r>
            <a:endParaRPr lang="pl-PL" sz="1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l-PL" sz="1800" b="1" dirty="0">
                <a:solidFill>
                  <a:srgbClr val="FFFF00"/>
                </a:solidFill>
              </a:rPr>
              <a:t>zjeść jedną glukozę w żelu lub </a:t>
            </a:r>
            <a:endParaRPr lang="pl-PL" sz="1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l-PL" sz="1800" b="1" dirty="0">
                <a:solidFill>
                  <a:srgbClr val="FFFF00"/>
                </a:solidFill>
              </a:rPr>
              <a:t>wypić pół soczku kartonikowego</a:t>
            </a:r>
            <a:endParaRPr lang="pl-PL" sz="1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l-PL" sz="1800" dirty="0"/>
              <a:t>• zawsze należy ponownie oznaczyć glikemię po 10 — 15 minutach, </a:t>
            </a:r>
          </a:p>
          <a:p>
            <a:pPr marL="0" indent="0">
              <a:buNone/>
            </a:pPr>
            <a:r>
              <a:rPr lang="pl-PL" sz="1800" dirty="0"/>
              <a:t>Jeżeli wartości glikemii się podnoszą, można dziecku podać kanapkę (węglowodany złożone) lub przyspieszyć spożycie planowanego na później posiłku oraz ograniczyć aktywność fizyczną.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48064" y="3501008"/>
            <a:ext cx="3753743" cy="226223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/>
              <a:t> </a:t>
            </a:r>
            <a:r>
              <a:rPr lang="pl-PL" b="1" dirty="0"/>
              <a:t>W celu leczenia hipoglikemii </a:t>
            </a:r>
            <a:r>
              <a:rPr lang="pl-PL" b="1" dirty="0">
                <a:solidFill>
                  <a:srgbClr val="FF0000"/>
                </a:solidFill>
              </a:rPr>
              <a:t>NIE wolno </a:t>
            </a:r>
            <a:r>
              <a:rPr lang="pl-PL" b="1" dirty="0"/>
              <a:t>zastępować węglowodanów</a:t>
            </a:r>
          </a:p>
          <a:p>
            <a:pPr marL="0" indent="0">
              <a:buNone/>
            </a:pPr>
            <a:r>
              <a:rPr lang="pl-PL" b="1" dirty="0"/>
              <a:t>prostych słodyczami zawierającymi tłuszcze</a:t>
            </a:r>
          </a:p>
          <a:p>
            <a:pPr marL="0" indent="0">
              <a:buNone/>
            </a:pPr>
            <a:r>
              <a:rPr lang="pl-PL" b="1" dirty="0"/>
              <a:t>np. czekoladą</a:t>
            </a:r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Hipoglikemia lekka</a:t>
            </a:r>
            <a:br>
              <a:rPr lang="pl-PL" dirty="0"/>
            </a:br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1997178" cy="149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44213"/>
            <a:ext cx="1777380" cy="177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5172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5247109" cy="31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404665"/>
            <a:ext cx="8445624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Hipoglikemia ciężka </a:t>
            </a:r>
            <a:r>
              <a:rPr lang="pl-PL" dirty="0"/>
              <a:t>(dziecko jest nieprzytomne, nie ma z</a:t>
            </a:r>
          </a:p>
          <a:p>
            <a:pPr marL="0" indent="0">
              <a:buNone/>
            </a:pPr>
            <a:r>
              <a:rPr lang="pl-PL" dirty="0"/>
              <a:t>nim żadnego kontaktu, nie reaguje na żadne bodźce, może</a:t>
            </a:r>
          </a:p>
          <a:p>
            <a:pPr marL="0" indent="0">
              <a:buNone/>
            </a:pPr>
            <a:r>
              <a:rPr lang="pl-PL" dirty="0"/>
              <a:t>mieć drgawki). </a:t>
            </a:r>
          </a:p>
          <a:p>
            <a:pPr marL="0" indent="0">
              <a:buNone/>
            </a:pPr>
            <a:r>
              <a:rPr lang="pl-PL" dirty="0"/>
              <a:t>Dziecku, które jest nieprzytomne NIE WOLNO</a:t>
            </a:r>
          </a:p>
          <a:p>
            <a:pPr marL="0" indent="0">
              <a:buNone/>
            </a:pPr>
            <a:r>
              <a:rPr lang="pl-PL" dirty="0"/>
              <a:t>PODAWAĆ NICZEGO DO PICIA ANI DO JEDZENIA DO UST!</a:t>
            </a:r>
          </a:p>
          <a:p>
            <a:pPr marL="0" indent="0">
              <a:buNone/>
            </a:pPr>
            <a:r>
              <a:rPr lang="pl-PL" dirty="0"/>
              <a:t>(istnieje ryzyko, że się zachłyśnie lub udusi).</a:t>
            </a:r>
          </a:p>
        </p:txBody>
      </p:sp>
    </p:spTree>
    <p:extLst>
      <p:ext uri="{BB962C8B-B14F-4D97-AF65-F5344CB8AC3E}">
        <p14:creationId xmlns:p14="http://schemas.microsoft.com/office/powerpoint/2010/main" xmlns="" val="2743049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350" y="984250"/>
            <a:ext cx="70993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1376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pl-PL" dirty="0"/>
              <a:t>Podanie glukagonu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b="1" dirty="0"/>
              <a:t>Otworzyć „pomarańczowe pudełeczko”. Wyjąć strzykawkę i ampułkę z proszkiem. </a:t>
            </a:r>
            <a:endParaRPr lang="pl-PL" dirty="0"/>
          </a:p>
          <a:p>
            <a:pPr marL="457200" indent="-457200">
              <a:buFont typeface="+mj-lt"/>
              <a:buAutoNum type="arabicPeriod"/>
            </a:pPr>
            <a:r>
              <a:rPr lang="pl-PL" b="1" dirty="0"/>
              <a:t>Zdjąć osłonkę z igły, a igłę włożyć do ampułki z białym proszkiem i wlać do niego ciecz znajdującą się w strzykawce. </a:t>
            </a:r>
            <a:endParaRPr lang="pl-PL" dirty="0"/>
          </a:p>
          <a:p>
            <a:pPr marL="457200" indent="-457200">
              <a:buFont typeface="+mj-lt"/>
              <a:buAutoNum type="arabicPeriod"/>
            </a:pPr>
            <a:r>
              <a:rPr lang="pl-PL" b="1" dirty="0"/>
              <a:t>Ampułkę wymieszać, wstrząsając. </a:t>
            </a:r>
            <a:endParaRPr lang="pl-PL" dirty="0"/>
          </a:p>
          <a:p>
            <a:pPr marL="457200" indent="-457200">
              <a:buFont typeface="+mj-lt"/>
              <a:buAutoNum type="arabicPeriod"/>
            </a:pPr>
            <a:r>
              <a:rPr lang="pl-PL" b="1" dirty="0"/>
              <a:t>Wstrząśniętą zmieszaną ciecz pobrać z powrotem do strzykawki. </a:t>
            </a:r>
            <a:endParaRPr lang="pl-PL" dirty="0"/>
          </a:p>
          <a:p>
            <a:pPr marL="457200" indent="-457200">
              <a:buFont typeface="+mj-lt"/>
              <a:buAutoNum type="arabicPeriod"/>
            </a:pPr>
            <a:r>
              <a:rPr lang="pl-PL" b="1" dirty="0"/>
              <a:t>Zrobić zastrzyk – bez znaczenia jest, czy wykonany on zostanie podskórnie, domięśniowo czy dożylnie. W każdym miejscu zadziała tak samo.</a:t>
            </a:r>
          </a:p>
          <a:p>
            <a:pPr marL="0" indent="0">
              <a:buNone/>
            </a:pPr>
            <a:r>
              <a:rPr lang="pl-PL" dirty="0"/>
              <a:t>Dzieciom powyżej 25 kg — 1 mg glukagonu (cała dawka).</a:t>
            </a:r>
          </a:p>
        </p:txBody>
      </p:sp>
    </p:spTree>
    <p:extLst>
      <p:ext uri="{BB962C8B-B14F-4D97-AF65-F5344CB8AC3E}">
        <p14:creationId xmlns:p14="http://schemas.microsoft.com/office/powerpoint/2010/main" xmlns="" val="3409234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pl-PL" dirty="0"/>
              <a:t>Glukagon krok po kroku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43681"/>
            <a:ext cx="777625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5153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Hiperglikemia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b="1" dirty="0"/>
              <a:t>Zwróć  uwagę, kiedy uczeń chory na cukrzycę zgłasza podczas zajęć</a:t>
            </a:r>
          </a:p>
          <a:p>
            <a:pPr marL="0" indent="0">
              <a:buNone/>
            </a:pPr>
            <a:r>
              <a:rPr lang="pl-PL" b="1" dirty="0"/>
              <a:t>częstą  konieczność wychodzenia do toalety. </a:t>
            </a:r>
          </a:p>
          <a:p>
            <a:r>
              <a:rPr lang="pl-PL" dirty="0"/>
              <a:t>Ponadto może się skarżyć na:</a:t>
            </a:r>
          </a:p>
          <a:p>
            <a:pPr lvl="0"/>
            <a:r>
              <a:rPr lang="pl-PL" dirty="0"/>
              <a:t>nadmierne pragnienie</a:t>
            </a:r>
          </a:p>
          <a:p>
            <a:pPr lvl="0"/>
            <a:r>
              <a:rPr lang="pl-PL" dirty="0"/>
              <a:t>utratę apetytu</a:t>
            </a:r>
          </a:p>
          <a:p>
            <a:pPr lvl="0"/>
            <a:r>
              <a:rPr lang="pl-PL" dirty="0"/>
              <a:t>nudności i bóle brzucha</a:t>
            </a:r>
          </a:p>
          <a:p>
            <a:pPr lvl="0"/>
            <a:r>
              <a:rPr lang="pl-PL" dirty="0"/>
              <a:t>uczucie pieczenia w jamie ustnej</a:t>
            </a:r>
          </a:p>
          <a:p>
            <a:pPr lvl="0"/>
            <a:r>
              <a:rPr lang="pl-PL" dirty="0"/>
              <a:t>osłabienie i przyspieszenie tętna.</a:t>
            </a:r>
          </a:p>
          <a:p>
            <a:pPr marL="0" lvl="0" indent="0">
              <a:buNone/>
            </a:pPr>
            <a:r>
              <a:rPr lang="pl-PL" dirty="0"/>
              <a:t>Hiperglikemia może wynikać z zaniedbań w samokontroli (zbyt mała dawka insuliny), błędów dietetycznych (zjedzenie dodatkowego posiłku pomimo wysokiego stężenia cukru we krwi), zbyt małej aktywności fizycznej lub infekcji z gorączką. </a:t>
            </a:r>
          </a:p>
          <a:p>
            <a:pPr marL="0" lvl="0" indent="0">
              <a:buNone/>
            </a:pPr>
            <a:r>
              <a:rPr lang="pl-PL" dirty="0"/>
              <a:t>Hiperglikemia objawiająca się przede wszystkim wysokim stężeniem cukru we krwi </a:t>
            </a:r>
            <a:r>
              <a:rPr lang="pl-PL" b="1" dirty="0"/>
              <a:t>( </a:t>
            </a:r>
            <a:r>
              <a:rPr lang="pl-PL" b="1" dirty="0">
                <a:sym typeface="Symbol"/>
              </a:rPr>
              <a:t></a:t>
            </a:r>
            <a:r>
              <a:rPr lang="pl-PL" b="1" dirty="0"/>
              <a:t> 250 mg/dl ) </a:t>
            </a:r>
            <a:r>
              <a:rPr lang="pl-PL" dirty="0"/>
              <a:t>jest zjawiskiem szkodliwym.</a:t>
            </a:r>
          </a:p>
        </p:txBody>
      </p:sp>
    </p:spTree>
    <p:extLst>
      <p:ext uri="{BB962C8B-B14F-4D97-AF65-F5344CB8AC3E}">
        <p14:creationId xmlns:p14="http://schemas.microsoft.com/office/powerpoint/2010/main" xmlns="" val="533366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144015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 Według definicji WHO cukrzyca to grupa chorób metabolicznych charakteryzujących się </a:t>
            </a:r>
            <a:r>
              <a:rPr lang="pl-PL" u="sng" dirty="0"/>
              <a:t>hiperglikemią</a:t>
            </a:r>
            <a:r>
              <a:rPr lang="pl-PL" dirty="0"/>
              <a:t>, wynikającą</a:t>
            </a:r>
          </a:p>
          <a:p>
            <a:pPr marL="0" indent="0" algn="ctr">
              <a:buNone/>
            </a:pPr>
            <a:r>
              <a:rPr lang="pl-PL" dirty="0"/>
              <a:t>z defektu wydzielania i/lub działania insuliny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95536" y="4869161"/>
            <a:ext cx="842493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b="1" dirty="0"/>
              <a:t>Przewlekła hiperglikemia wiąże się z uszkodzeniem, zaburzeniem czynności                           i niewydolnością różnych narządów, szczególnie oczu, nerek, nerwów, serca i naczyń krwionośnych.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489" y="2453304"/>
            <a:ext cx="3312790" cy="1602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4936"/>
            <a:ext cx="2952328" cy="2239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7517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nalezione obrazy dla zapytania hiperglikem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66164" cy="62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823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Postępowanie w hiperglikemii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u="sng" dirty="0"/>
              <a:t>W przypadku znacznej hiperglikemii ważne są trzy elementy:</a:t>
            </a:r>
          </a:p>
          <a:p>
            <a:pPr marL="0" indent="0" algn="ctr">
              <a:buNone/>
            </a:pPr>
            <a:r>
              <a:rPr lang="pl-PL" u="sng" dirty="0"/>
              <a:t>podanie insuliny, uzupełnianie płynów oraz samokontrola</a:t>
            </a:r>
            <a:endParaRPr lang="pl-PL" b="1" u="sng" dirty="0"/>
          </a:p>
          <a:p>
            <a:r>
              <a:rPr lang="pl-PL" b="1" dirty="0"/>
              <a:t>Insulina</a:t>
            </a:r>
          </a:p>
          <a:p>
            <a:pPr marL="0" indent="0">
              <a:buNone/>
            </a:pPr>
            <a:r>
              <a:rPr lang="pl-PL" dirty="0"/>
              <a:t>Jeśli poziom glukozy we krwi wynosi </a:t>
            </a:r>
            <a:r>
              <a:rPr lang="pl-PL" u="sng" dirty="0"/>
              <a:t>więcej </a:t>
            </a:r>
            <a:r>
              <a:rPr lang="pl-PL" b="1" u="sng" dirty="0"/>
              <a:t>niż 250 mg%</a:t>
            </a:r>
          </a:p>
          <a:p>
            <a:pPr marL="0" indent="0">
              <a:buNone/>
            </a:pPr>
            <a:r>
              <a:rPr lang="pl-PL" dirty="0"/>
              <a:t>uczeń powinien otrzymać dodatkową dawkę insuliny, tak</a:t>
            </a:r>
          </a:p>
          <a:p>
            <a:pPr marL="0" indent="0">
              <a:buNone/>
            </a:pPr>
            <a:r>
              <a:rPr lang="pl-PL" dirty="0"/>
              <a:t>zwaną dawkę korekcyjną, w celu obniżenia zbyt wysokiego</a:t>
            </a:r>
          </a:p>
          <a:p>
            <a:pPr marL="0" indent="0">
              <a:buNone/>
            </a:pPr>
            <a:r>
              <a:rPr lang="pl-PL" dirty="0"/>
              <a:t>poziomu glukozy.</a:t>
            </a:r>
          </a:p>
          <a:p>
            <a:r>
              <a:rPr lang="pl-PL" dirty="0"/>
              <a:t>Dziecko powinno dużo pić (ilość płynów zależy od wieku!),</a:t>
            </a:r>
          </a:p>
          <a:p>
            <a:pPr marL="0" indent="0">
              <a:buNone/>
            </a:pPr>
            <a:r>
              <a:rPr lang="pl-PL" dirty="0"/>
              <a:t>przeciętnie 1 litr w okresie 1,5-2 godzin. Najlepszym płynem</a:t>
            </a:r>
          </a:p>
          <a:p>
            <a:pPr marL="0" indent="0">
              <a:buNone/>
            </a:pPr>
            <a:r>
              <a:rPr lang="pl-PL" dirty="0"/>
              <a:t>jest niegazowana woda mineralna.</a:t>
            </a:r>
          </a:p>
          <a:p>
            <a:r>
              <a:rPr lang="pl-PL" dirty="0"/>
              <a:t>Po okresie około 1 godziny od podania korekcyjnej dawki</a:t>
            </a:r>
          </a:p>
          <a:p>
            <a:pPr marL="0" indent="0">
              <a:buNone/>
            </a:pPr>
            <a:r>
              <a:rPr lang="pl-PL" dirty="0"/>
              <a:t>insuliny należy dokonać kontrolnego pomiaru glikemii</a:t>
            </a:r>
          </a:p>
          <a:p>
            <a:pPr marL="0" indent="0">
              <a:buNone/>
            </a:pPr>
            <a:r>
              <a:rPr lang="pl-PL" dirty="0"/>
              <a:t>(stężenie glukozy powinno zacząć się obniżać).</a:t>
            </a:r>
          </a:p>
        </p:txBody>
      </p:sp>
    </p:spTree>
    <p:extLst>
      <p:ext uri="{BB962C8B-B14F-4D97-AF65-F5344CB8AC3E}">
        <p14:creationId xmlns:p14="http://schemas.microsoft.com/office/powerpoint/2010/main" xmlns="" val="2406195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Bezpieczna aktywność fizyczna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67544" y="1844824"/>
            <a:ext cx="4258816" cy="2406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/>
              <a:t>Zaleca się aktualnie, aby podczas treningu</a:t>
            </a:r>
          </a:p>
          <a:p>
            <a:pPr marL="0" indent="0">
              <a:buNone/>
            </a:pPr>
            <a:r>
              <a:rPr lang="pl-PL" dirty="0"/>
              <a:t>sportowego wartości glikemii mieściły się w przedziale</a:t>
            </a:r>
          </a:p>
          <a:p>
            <a:pPr marL="0" indent="0">
              <a:buNone/>
            </a:pPr>
            <a:r>
              <a:rPr lang="pl-PL" b="1" u="sng" dirty="0">
                <a:solidFill>
                  <a:srgbClr val="FF0000"/>
                </a:solidFill>
              </a:rPr>
              <a:t>100–180 mg/dl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4008" y="1700808"/>
            <a:ext cx="4041775" cy="2982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 przypadku długo trwającego wysiłku konieczne jest zredukowanie dawek insulin oraz kontrola  stężenie glukozy  we krwi w nocy.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52769"/>
            <a:ext cx="748794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3582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Przypadek dziewczyny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/>
              <a:t>17-letnia pacjentka, </a:t>
            </a:r>
            <a:r>
              <a:rPr lang="pl-PL" dirty="0">
                <a:solidFill>
                  <a:srgbClr val="FF0000"/>
                </a:solidFill>
              </a:rPr>
              <a:t>od 10 lat </a:t>
            </a:r>
            <a:r>
              <a:rPr lang="pl-PL" dirty="0"/>
              <a:t>leczona z powodu cukrzycy typu 1                   z  celowym wywoływaniem epizodów hiperglikemii wynikających                   </a:t>
            </a:r>
            <a:r>
              <a:rPr lang="pl-PL" dirty="0">
                <a:solidFill>
                  <a:srgbClr val="FF0000"/>
                </a:solidFill>
              </a:rPr>
              <a:t>z niepodawania dawek insuliny.</a:t>
            </a:r>
            <a:r>
              <a:rPr lang="pl-PL" dirty="0"/>
              <a:t> W ciągu ostatnich dwóch lat dziewczynka była </a:t>
            </a:r>
            <a:r>
              <a:rPr lang="pl-PL" dirty="0">
                <a:solidFill>
                  <a:srgbClr val="FF0000"/>
                </a:solidFill>
              </a:rPr>
              <a:t>kilkakrotnie</a:t>
            </a:r>
            <a:r>
              <a:rPr lang="pl-PL" dirty="0"/>
              <a:t> hospitalizowana na oddziałach pediatrii</a:t>
            </a:r>
          </a:p>
          <a:p>
            <a:pPr marL="0" indent="0" algn="just">
              <a:buNone/>
            </a:pPr>
            <a:r>
              <a:rPr lang="pl-PL" dirty="0"/>
              <a:t>z powodu kwasicy ketonowej i niewyrównanej glikemii. Z uzyskanego wywiadu wynikało, że pacjentka od około dwóch lat odchudzała się. Od roku stosowała głodówki, które przerywane były epizodami objadania się. Używała środków przeczyszczających i odchudzających. Ponadto od dwóch lat celowo nie podawała sobie niektórych dawek</a:t>
            </a:r>
          </a:p>
          <a:p>
            <a:pPr marL="0" indent="0" algn="just">
              <a:buNone/>
            </a:pPr>
            <a:r>
              <a:rPr lang="pl-PL" dirty="0"/>
              <a:t>insuliny, aby uzyskać spadek wagi. </a:t>
            </a:r>
          </a:p>
        </p:txBody>
      </p:sp>
    </p:spTree>
    <p:extLst>
      <p:ext uri="{BB962C8B-B14F-4D97-AF65-F5344CB8AC3E}">
        <p14:creationId xmlns:p14="http://schemas.microsoft.com/office/powerpoint/2010/main" xmlns="" val="1831551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pl-PL" dirty="0" err="1"/>
              <a:t>Diabulimia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12494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 err="1"/>
              <a:t>Diabulimia</a:t>
            </a:r>
            <a:r>
              <a:rPr lang="pl-PL" dirty="0"/>
              <a:t> jest </a:t>
            </a:r>
            <a:r>
              <a:rPr lang="pl-PL" b="1" dirty="0">
                <a:solidFill>
                  <a:srgbClr val="FFC000"/>
                </a:solidFill>
              </a:rPr>
              <a:t>zaburzeniem odżywiania się</a:t>
            </a:r>
            <a:r>
              <a:rPr lang="pl-PL" dirty="0"/>
              <a:t>, w którym pacjenci z cukrzycą typu 1 świadomie, w celu utraty wagi, podają sobie mniej insuliny, niż potrzebują. Po przekroczeniu stężenia we krwi 180 mg/dl glukoza jest wydalana z moczem (glikozuria). </a:t>
            </a:r>
            <a:r>
              <a:rPr lang="pl-PL" dirty="0">
                <a:solidFill>
                  <a:srgbClr val="FFC000"/>
                </a:solidFill>
              </a:rPr>
              <a:t>Glikozuria jest przyczyną znacznej utraty kalorii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Dla wielu diabetyków niepodawanie sobie insuliny jest metodą odchudzania się, mimo iż takie działanie przyspiesza rozwój</a:t>
            </a:r>
          </a:p>
          <a:p>
            <a:pPr marL="0" indent="0" algn="just">
              <a:buNone/>
            </a:pPr>
            <a:r>
              <a:rPr lang="pl-PL" dirty="0"/>
              <a:t>powikłań w przebiegu cukrzycy i zwiększa ryzyko zgonu.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5296" y="4077072"/>
            <a:ext cx="38100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1899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FFC000"/>
                </a:solidFill>
              </a:rPr>
              <a:t>Zadbajcie o Wasze zdrowie!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2188839"/>
          </a:xfrm>
        </p:spPr>
        <p:txBody>
          <a:bodyPr>
            <a:noAutofit/>
          </a:bodyPr>
          <a:lstStyle/>
          <a:p>
            <a:r>
              <a:rPr lang="pl-PL" sz="2000" b="1" dirty="0">
                <a:solidFill>
                  <a:srgbClr val="FFC000"/>
                </a:solidFill>
              </a:rPr>
              <a:t>Badanie w kierunku cukrzycy należy przeprowadzić raz w ciągu </a:t>
            </a:r>
            <a:r>
              <a:rPr lang="pl-PL" sz="2000" b="1" u="sng" dirty="0">
                <a:solidFill>
                  <a:srgbClr val="FFC000"/>
                </a:solidFill>
              </a:rPr>
              <a:t>3 lat u każdej osoby powyżej 45. roku życia. </a:t>
            </a:r>
            <a:endParaRPr lang="pl-PL" sz="2000" u="sng" dirty="0">
              <a:solidFill>
                <a:srgbClr val="FFC00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b="1" dirty="0"/>
              <a:t>Ponadto, niezależnie od wieku, badanie to należy wykonać </a:t>
            </a:r>
            <a:r>
              <a:rPr lang="pl-PL" b="1" u="sng" dirty="0"/>
              <a:t>co roku u osób z następujących grup ryzyka</a:t>
            </a:r>
            <a:r>
              <a:rPr lang="pl-PL" b="1" dirty="0"/>
              <a:t>: </a:t>
            </a:r>
          </a:p>
          <a:p>
            <a:r>
              <a:rPr lang="pl-PL" dirty="0"/>
              <a:t>z nadwagą lub otyłością;</a:t>
            </a:r>
          </a:p>
          <a:p>
            <a:r>
              <a:rPr lang="pl-PL" dirty="0"/>
              <a:t>obwód w talii &gt; 80 cm (kobiety); &gt; 94 cm (mężczyźni)];</a:t>
            </a:r>
          </a:p>
          <a:p>
            <a:r>
              <a:rPr lang="pl-PL" dirty="0"/>
              <a:t>z cukrzycą występującą w rodzinie (rodzice bądź rodzeństwo);</a:t>
            </a:r>
          </a:p>
          <a:p>
            <a:r>
              <a:rPr lang="pl-PL" dirty="0"/>
              <a:t>mało aktywnych fizycznie;</a:t>
            </a:r>
          </a:p>
          <a:p>
            <a:r>
              <a:rPr lang="pl-PL" dirty="0"/>
              <a:t>u kobiet z przebytą cukrzycą ciążową;</a:t>
            </a:r>
          </a:p>
          <a:p>
            <a:r>
              <a:rPr lang="pl-PL" dirty="0"/>
              <a:t>z nadciśnieniem tętniczym (≥ 140/90 mm Hg)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3505572" cy="236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0500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Pomocne strony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</a:t>
            </a:r>
            <a:r>
              <a:rPr lang="pl-PL">
                <a:hlinkClick r:id="rId2"/>
              </a:rPr>
              <a:t>://www.diabetica.pl/index.php/dla-nauczycieli-dzieci-starszych</a:t>
            </a:r>
            <a:endParaRPr lang="pl-PL"/>
          </a:p>
          <a:p>
            <a:r>
              <a:rPr lang="pl-PL"/>
              <a:t> </a:t>
            </a:r>
            <a:r>
              <a:rPr lang="pl-PL" dirty="0">
                <a:hlinkClick r:id="rId3"/>
              </a:rPr>
              <a:t>http://mojacukrzyca.pl</a:t>
            </a:r>
            <a:endParaRPr lang="pl-PL" dirty="0"/>
          </a:p>
          <a:p>
            <a:r>
              <a:rPr lang="pl-PL" dirty="0"/>
              <a:t>https://www.ore.edu.pl/uczen-ze-specjalnymi-potrzebami-edukacyjnymi/4363-uczen-przewlekle-chory-i-z-innymi-dysfunkcjami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05064"/>
            <a:ext cx="4762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562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Typy cukrzycy </a:t>
            </a:r>
            <a:br>
              <a:rPr lang="pl-PL" dirty="0"/>
            </a:br>
            <a:r>
              <a:rPr lang="pl-PL" dirty="0"/>
              <a:t>w populacji dziecięcej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3977682"/>
            <a:ext cx="8229600" cy="2656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u="sng" dirty="0"/>
              <a:t>Cukrzyca typu 2</a:t>
            </a:r>
            <a:r>
              <a:rPr lang="pl-PL" dirty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pl-PL" dirty="0"/>
              <a:t>ważnym czynnikiem zwielokrotniającym  ryzyko wystąpienia cukrzycy typu 2 jest otyłość, zwłaszcza związana z gromadzeniem się tłuszczu w obrębie jamy brzusznej </a:t>
            </a:r>
            <a:r>
              <a:rPr lang="pl-PL" dirty="0" err="1"/>
              <a:t>tzw</a:t>
            </a:r>
            <a:r>
              <a:rPr lang="pl-PL" dirty="0"/>
              <a:t> „otyłość brzuszna”.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084168" y="1700808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90%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95536" y="1715780"/>
            <a:ext cx="6192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u="sng" dirty="0">
                <a:solidFill>
                  <a:schemeClr val="tx2"/>
                </a:solidFill>
              </a:rPr>
              <a:t>Cukrzyca typu 1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sz="2800" dirty="0">
                <a:solidFill>
                  <a:schemeClr val="tx2"/>
                </a:solidFill>
              </a:rPr>
              <a:t>ma podłoże genetyczne oraz autoimmunologiczne.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sz="2800" dirty="0">
                <a:solidFill>
                  <a:schemeClr val="tx2"/>
                </a:solidFill>
              </a:rPr>
              <a:t>jest  postacią </a:t>
            </a:r>
            <a:r>
              <a:rPr lang="pl-PL" sz="2800" dirty="0" err="1">
                <a:solidFill>
                  <a:schemeClr val="tx2"/>
                </a:solidFill>
              </a:rPr>
              <a:t>insulinozależną</a:t>
            </a:r>
            <a:r>
              <a:rPr lang="pl-PL" sz="2800" dirty="0">
                <a:solidFill>
                  <a:schemeClr val="tx2"/>
                </a:solidFill>
              </a:rPr>
              <a:t>, wymaga podawania insuliny. </a:t>
            </a:r>
            <a:endParaRPr lang="pl-PL" sz="20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336196" y="3653525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l-PL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xmlns="" val="1057567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8640960" cy="641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5327" y="548680"/>
            <a:ext cx="8229600" cy="4525963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chemeClr val="bg1"/>
                </a:solidFill>
              </a:rPr>
              <a:t>Światowa Organizacja Zdrowia (WHO) wskazuje, że w 2014 r. na świecie żyło </a:t>
            </a:r>
            <a:r>
              <a:rPr lang="pl-PL" sz="4800" b="1" dirty="0">
                <a:solidFill>
                  <a:schemeClr val="bg1"/>
                </a:solidFill>
              </a:rPr>
              <a:t>422 </a:t>
            </a:r>
            <a:r>
              <a:rPr lang="pl-PL" sz="4000" dirty="0">
                <a:solidFill>
                  <a:schemeClr val="bg1"/>
                </a:solidFill>
              </a:rPr>
              <a:t>mln dorosłych z cukrzycą (dla porównania – w 1980 r. było ich 108 mln).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6097" y="4267597"/>
            <a:ext cx="71342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970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49080"/>
            <a:ext cx="5184576" cy="250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pl-PL" dirty="0"/>
              <a:t>Skala problemu wśród dzieci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pl-PL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Cukrzyca typu 1 to najczęściej spotykana choroba przewlekła u dzieci i młodzieży</a:t>
            </a:r>
            <a:r>
              <a:rPr lang="pl-PL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</a:p>
          <a:p>
            <a:r>
              <a:rPr lang="pl-PL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 Polsce żyje 250 000 </a:t>
            </a:r>
            <a:r>
              <a:rPr lang="pl-PL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osobów</a:t>
            </a:r>
            <a:r>
              <a:rPr lang="pl-PL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z cukrzycą typu 1</a:t>
            </a:r>
          </a:p>
          <a:p>
            <a:pPr lvl="0"/>
            <a:r>
              <a:rPr lang="pl-PL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 Polsce rocznie </a:t>
            </a:r>
            <a:r>
              <a:rPr lang="pl-PL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blisko 1400 rodziców </a:t>
            </a:r>
            <a:r>
              <a:rPr lang="pl-PL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dowiaduje się, że ich dziecko jest chore na cukrzycę</a:t>
            </a:r>
          </a:p>
        </p:txBody>
      </p:sp>
    </p:spTree>
    <p:extLst>
      <p:ext uri="{BB962C8B-B14F-4D97-AF65-F5344CB8AC3E}">
        <p14:creationId xmlns:p14="http://schemas.microsoft.com/office/powerpoint/2010/main" xmlns="" val="1876101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27984" y="5877272"/>
            <a:ext cx="4402832" cy="724942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> </a:t>
            </a:r>
            <a:r>
              <a:rPr lang="pl-PL" sz="2000" dirty="0" err="1"/>
              <a:t>Pediatr</a:t>
            </a:r>
            <a:r>
              <a:rPr lang="pl-PL" sz="2000" dirty="0"/>
              <a:t>. </a:t>
            </a:r>
            <a:r>
              <a:rPr lang="pl-PL" sz="2000" dirty="0" err="1"/>
              <a:t>Endocrinol</a:t>
            </a:r>
            <a:r>
              <a:rPr lang="pl-PL" sz="2000" dirty="0"/>
              <a:t>. 2016.15.3.56.49-54.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pl-PL" dirty="0"/>
              <a:t>Badania EURODIAB wykazały, że jeśli obecne trendy się utrzymają, przewiduje się </a:t>
            </a:r>
            <a:r>
              <a:rPr lang="pl-PL" u="sng" dirty="0"/>
              <a:t>podwojenie liczby nowych przypadków </a:t>
            </a:r>
            <a:r>
              <a:rPr lang="pl-PL" dirty="0"/>
              <a:t>cukrzycy typu 1 w tej grupie wiekowej w roku 2020 w stosunku do roku 2005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02970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6604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Objawy cukrzycy u dziecka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17534"/>
            <a:ext cx="6581306" cy="516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9987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Rozpoznanie cukrzycy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/>
              <a:t>Opiera się na podstawie przebiegu klinicznego choroby</a:t>
            </a:r>
          </a:p>
          <a:p>
            <a:r>
              <a:rPr lang="pl-PL" dirty="0"/>
              <a:t>Objawy, burzliwy początek, gwałtowne tempo narastania objawów (kilka tygodni)</a:t>
            </a:r>
          </a:p>
          <a:p>
            <a:r>
              <a:rPr lang="pl-PL" dirty="0"/>
              <a:t>Występowanie kwasicy ketonowej</a:t>
            </a:r>
          </a:p>
          <a:p>
            <a:r>
              <a:rPr lang="pl-PL" dirty="0"/>
              <a:t>W badaniach: hiperglikemia, </a:t>
            </a:r>
            <a:r>
              <a:rPr lang="pl-PL" dirty="0" err="1"/>
              <a:t>glukozuria</a:t>
            </a:r>
            <a:r>
              <a:rPr lang="pl-PL" dirty="0"/>
              <a:t>, </a:t>
            </a:r>
            <a:r>
              <a:rPr lang="pl-PL" dirty="0" err="1"/>
              <a:t>ketonuria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385444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82930"/>
            <a:ext cx="4677997" cy="2276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96752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pl-PL" dirty="0"/>
              <a:t>Leczenie - insulinoterapia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/>
          </a:bodyPr>
          <a:lstStyle/>
          <a:p>
            <a:r>
              <a:rPr lang="pl-PL" sz="2000" b="1" dirty="0"/>
              <a:t>Leczenie cukrzycy typu 1 opiera się</a:t>
            </a:r>
          </a:p>
          <a:p>
            <a:pPr marL="0" indent="0">
              <a:buNone/>
            </a:pPr>
            <a:r>
              <a:rPr lang="pl-PL" sz="2000" b="1" dirty="0"/>
              <a:t>na podaniu insuliny do podskórnej tkanki tłuszczowej. </a:t>
            </a:r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Przy pomocy:</a:t>
            </a:r>
          </a:p>
          <a:p>
            <a:pPr marL="0" indent="0">
              <a:buNone/>
            </a:pPr>
            <a:r>
              <a:rPr lang="pl-PL" dirty="0" err="1"/>
              <a:t>Wstrzykiwacza</a:t>
            </a:r>
            <a:r>
              <a:rPr lang="pl-PL" dirty="0"/>
              <a:t> typu „</a:t>
            </a:r>
            <a:r>
              <a:rPr lang="pl-PL" dirty="0" err="1"/>
              <a:t>pen</a:t>
            </a:r>
            <a:r>
              <a:rPr lang="pl-PL" dirty="0"/>
              <a:t>” lub osobistej pompy insulinowej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13585"/>
            <a:ext cx="3571875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3101283"/>
      </p:ext>
    </p:extLst>
  </p:cSld>
  <p:clrMapOvr>
    <a:masterClrMapping/>
  </p:clrMapOvr>
</p:sld>
</file>

<file path=ppt/theme/theme1.xml><?xml version="1.0" encoding="utf-8"?>
<a:theme xmlns:a="http://schemas.openxmlformats.org/drawingml/2006/main" name="Strzecha">
  <a:themeElements>
    <a:clrScheme name="Strzech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rzech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529</TotalTime>
  <Words>1199</Words>
  <Application>Microsoft Office PowerPoint</Application>
  <PresentationFormat>Pokaz na ekranie (4:3)</PresentationFormat>
  <Paragraphs>137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Strzecha</vt:lpstr>
      <vt:lpstr>Cukrzyca</vt:lpstr>
      <vt:lpstr>Slajd 2</vt:lpstr>
      <vt:lpstr>Typy cukrzycy  w populacji dziecięcej</vt:lpstr>
      <vt:lpstr>Slajd 4</vt:lpstr>
      <vt:lpstr>Skala problemu wśród dzieci</vt:lpstr>
      <vt:lpstr>  Pediatr. Endocrinol. 2016.15.3.56.49-54. </vt:lpstr>
      <vt:lpstr>Objawy cukrzycy u dziecka</vt:lpstr>
      <vt:lpstr>Rozpoznanie cukrzycy</vt:lpstr>
      <vt:lpstr>Leczenie - insulinoterapia</vt:lpstr>
      <vt:lpstr>Samokontrola glikemii</vt:lpstr>
      <vt:lpstr>Kiedy trzeba zrobić dodatkową kontrolę glikemii?</vt:lpstr>
      <vt:lpstr>Alarmujące objawy niedocukrzenia (hipoglikemii)</vt:lpstr>
      <vt:lpstr>Slajd 13</vt:lpstr>
      <vt:lpstr>Hipoglikemia lekka </vt:lpstr>
      <vt:lpstr>Slajd 15</vt:lpstr>
      <vt:lpstr>Slajd 16</vt:lpstr>
      <vt:lpstr>Podanie glukagonu</vt:lpstr>
      <vt:lpstr>Glukagon krok po kroku</vt:lpstr>
      <vt:lpstr>Hiperglikemia</vt:lpstr>
      <vt:lpstr>Slajd 20</vt:lpstr>
      <vt:lpstr>Postępowanie w hiperglikemii</vt:lpstr>
      <vt:lpstr>Bezpieczna aktywność fizyczna</vt:lpstr>
      <vt:lpstr>Przypadek dziewczyny</vt:lpstr>
      <vt:lpstr>Diabulimia</vt:lpstr>
      <vt:lpstr>Zadbajcie o Wasze zdrowie!</vt:lpstr>
      <vt:lpstr>Pomocne strony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Monika Gubała</dc:creator>
  <cp:lastModifiedBy>PEDAGOG</cp:lastModifiedBy>
  <cp:revision>36</cp:revision>
  <dcterms:created xsi:type="dcterms:W3CDTF">2016-12-07T06:44:02Z</dcterms:created>
  <dcterms:modified xsi:type="dcterms:W3CDTF">2017-01-04T08:17:55Z</dcterms:modified>
</cp:coreProperties>
</file>